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58" r:id="rId3"/>
    <p:sldId id="277" r:id="rId4"/>
    <p:sldId id="256" r:id="rId5"/>
    <p:sldId id="259" r:id="rId6"/>
    <p:sldId id="267" r:id="rId7"/>
    <p:sldId id="260" r:id="rId8"/>
    <p:sldId id="269" r:id="rId9"/>
    <p:sldId id="275" r:id="rId10"/>
    <p:sldId id="263" r:id="rId11"/>
    <p:sldId id="264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CC"/>
    <a:srgbClr val="90384F"/>
    <a:srgbClr val="5A3853"/>
    <a:srgbClr val="86364D"/>
    <a:srgbClr val="EBF0F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2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77" y="2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CA8384-F2A0-481F-BB4F-2B14DBA945A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D50A78-07B6-490C-A201-189447278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278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50A78-07B6-490C-A201-189447278D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2595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Kristi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50A78-07B6-490C-A201-189447278D8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71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Kristi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50A78-07B6-490C-A201-189447278D8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20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David: Close us </a:t>
            </a:r>
            <a:r>
              <a:rPr lang="en-US"/>
              <a:t>out because you are just so good at it!!!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50A78-07B6-490C-A201-189447278D8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795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50A78-07B6-490C-A201-189447278D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79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David : </a:t>
            </a:r>
            <a:r>
              <a:rPr lang="en-US" sz="1200" b="0" i="0" dirty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Demonstrates the interactivity of the dashboard in real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50A78-07B6-490C-A201-189447278D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32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Ana: </a:t>
            </a:r>
            <a:r>
              <a:rPr lang="en-US" b="0" i="0" dirty="0">
                <a:solidFill>
                  <a:srgbClr val="484848"/>
                </a:solidFill>
                <a:effectLst/>
                <a:latin typeface="Proxima Nova"/>
              </a:rPr>
              <a:t>Data:  Discuss the Data source and the Reason why we selected the topic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b="0" i="0" dirty="0">
                <a:solidFill>
                  <a:srgbClr val="484848"/>
                </a:solidFill>
                <a:effectLst/>
                <a:latin typeface="Proxima Nova"/>
              </a:rPr>
            </a:br>
            <a:r>
              <a:rPr lang="en-US" b="0" i="0" dirty="0">
                <a:solidFill>
                  <a:srgbClr val="484848"/>
                </a:solidFill>
                <a:effectLst/>
                <a:latin typeface="Proxima Nova"/>
              </a:rPr>
              <a:t>Data Description: The dataset contains data that was gathered from a speed dating experiments from 2002-2004. This experiment consisted of participants of the opposite sex engaging in a 4 minute conversation with one another. Each participant then gave a ranking on their perception of the other person for several attributes including attractiveness, sincerity, intelligence, fun, ambition, ands shared interests ,demographics, dating habits, self-perception across key attributes, beliefs on what others find valuable in a mate, and lifestyle information. Dataset contains 8378 rows and 195 columns(attributes).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50A78-07B6-490C-A201-189447278D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65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50A78-07B6-490C-A201-189447278D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77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 discuss the Database process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50A78-07B6-490C-A201-189447278D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753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Kristi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50A78-07B6-490C-A201-189447278D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530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Kristi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50A78-07B6-490C-A201-189447278D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82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Kristi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50A78-07B6-490C-A201-189447278D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879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C97F2-B53E-4FF3-A697-1A19767385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9E025C-7A68-4F9F-8B47-F380831B9A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1FC1C-E5A5-43A7-92B1-7654A1376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50354-BD14-4CA8-84FF-5D9C3B99F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815E7-CF48-4965-A00D-937056F37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559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780B3-CECF-46C8-B3CE-C917DB09A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136D75-D48A-4712-82AF-4239BEE11B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F1ECF-443B-4A09-902F-4B186289D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D08C9-D558-4A60-A478-D81544FE3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7731F-2ECF-46C4-A147-151CD85F0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50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4B3445-0BC1-4B4C-B4DA-863C93C330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7012E5-4D5D-4831-A92A-184F6F563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68FF4-AE3C-4E2A-9121-45D587ED0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28E20-46CB-48EF-9E50-2233DDB5A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AF7AD-0E21-4629-9511-267B72C63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45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9A8C0-4481-4EB7-8420-669096815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032C5-EB2F-4581-B3E1-2A59929C0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5498D-4DB6-4651-B9B1-F85EDF40E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8C16A-7BCC-46D6-93B1-D13906C44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E6B51-89F0-4B1E-BAAE-F01C1E9BB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3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26FF5-92D5-44F3-8267-F431B3FEC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8B1F07-F126-4B97-BD7D-B773BF549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FDC24-B031-4D19-AB13-C3A156E6C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3DCA6-780E-4764-A360-5FCBE2534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34C61-2725-477E-AD29-5DF7F31A7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443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C4A5A-1CBA-4CC1-AFE3-A8CDEEA52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810C1-43E9-4702-A54A-3718AD5E8E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D18A7E-9BDB-4092-BC69-6EC5F09C0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7D66E0-EF8A-4622-981C-05279AD18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A94A6-4D26-4B94-A415-F1D2E2938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A0388A-5251-4155-BD1D-55240FB7C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64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420E2-BF34-4E73-9728-24E1404AC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C4419-46FD-4A8C-801B-ECE0BE6AC2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97BCCA-DE75-4FB7-8E5F-90143098A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44C37F-E97A-4AD9-8B0F-B69592DEC0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E6607A-6805-48DB-B2F2-B78FF71C07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19EE40-540E-4CF4-B012-6C577E92F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07EEC2-3B2F-4ECC-A759-503A0D8B3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AA1AC8-5344-4D38-81BD-8D4415461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06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09394-256D-4C28-A648-2BB7B0735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451C4C-48F7-4DE2-9B08-068DF4AC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12D8CD-78B4-4126-A146-BCB690443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61AFE6-49A8-430B-96D5-8572544CA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38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285B00-E056-4D65-8A6F-D5E84E627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A28EBB-5C12-4BAB-83C2-B5DC863C7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C695BC-CE2A-475A-B3B6-160688FD1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19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47F81-44DD-4DFF-B2D7-18FEA84B9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743F8-8694-4FD7-933C-3831F93F4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860387-AB2F-4712-B3B0-CC8B028192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6D5261-DF2D-485D-8E92-57D156E9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B8055A-222B-48EE-82CA-DDF9F0BDB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83FB2E-04B5-427D-9AEC-BA21797F1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67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3021B-B99E-401A-A531-AFBE06D9A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856D2B-BD76-452C-B1F6-8C5B031725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5CB633-218A-409B-B535-8BA7A54956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49A02-D950-4934-BF5E-17439D05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7CDA75-5F79-4367-A039-7E634C803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C2E4F7-F484-4E87-8735-6E529B4E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825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730DB0-7078-4DE5-BECA-F08318ADA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5A892-7762-477A-AF09-F6CCDEB74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7A2F4-F66C-4723-9567-CA91F22024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2969D-2994-4D0D-9A1A-A13B27C82918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B31AB-1A5C-4362-BFBB-EA1E77E0C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A625D-65E1-4923-BBCE-D02EB49E4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004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treme close up of line chart graphic">
            <a:extLst>
              <a:ext uri="{FF2B5EF4-FFF2-40B4-BE49-F238E27FC236}">
                <a16:creationId xmlns:a16="http://schemas.microsoft.com/office/drawing/2014/main" id="{FD8B4579-C8C3-4A21-A7DF-DDF8D44CEC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6651372-87B8-44F2-9E07-2CAAB8CF14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552" y="384596"/>
            <a:ext cx="5298427" cy="131308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2EF9942-18DB-4162-9DBD-4E4206A78D5B}"/>
              </a:ext>
            </a:extLst>
          </p:cNvPr>
          <p:cNvGrpSpPr/>
          <p:nvPr/>
        </p:nvGrpSpPr>
        <p:grpSpPr>
          <a:xfrm>
            <a:off x="6096000" y="4127802"/>
            <a:ext cx="6000905" cy="2050509"/>
            <a:chOff x="6191075" y="3305262"/>
            <a:chExt cx="6000905" cy="205050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7B848A3-BCC4-4ABD-AFED-1D75E58865B6}"/>
                </a:ext>
              </a:extLst>
            </p:cNvPr>
            <p:cNvSpPr/>
            <p:nvPr/>
          </p:nvSpPr>
          <p:spPr>
            <a:xfrm>
              <a:off x="6191075" y="3305262"/>
              <a:ext cx="3800213" cy="1439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CCC2424-EE27-4544-A8EB-AAA065BACA3D}"/>
                </a:ext>
              </a:extLst>
            </p:cNvPr>
            <p:cNvSpPr/>
            <p:nvPr/>
          </p:nvSpPr>
          <p:spPr>
            <a:xfrm>
              <a:off x="6358855" y="3517641"/>
              <a:ext cx="5833125" cy="1838130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A860472-A01F-416D-925C-C4F697339471}"/>
              </a:ext>
            </a:extLst>
          </p:cNvPr>
          <p:cNvSpPr txBox="1"/>
          <p:nvPr/>
        </p:nvSpPr>
        <p:spPr>
          <a:xfrm>
            <a:off x="6439948" y="4519650"/>
            <a:ext cx="47257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6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DATA ANALYTICS</a:t>
            </a:r>
          </a:p>
          <a:p>
            <a:r>
              <a:rPr lang="en-US" sz="28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BOOTCAMP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7C75E85-E75C-4DE9-B8D9-76EE8DB0F873}"/>
              </a:ext>
            </a:extLst>
          </p:cNvPr>
          <p:cNvSpPr txBox="1">
            <a:spLocks/>
          </p:cNvSpPr>
          <p:nvPr/>
        </p:nvSpPr>
        <p:spPr>
          <a:xfrm>
            <a:off x="6439928" y="5460577"/>
            <a:ext cx="2585931" cy="3188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Arial Narrow" panose="020B0606020202030204" pitchFamily="34" charset="0"/>
              </a:rPr>
              <a:t>Final Project 2022</a:t>
            </a:r>
          </a:p>
        </p:txBody>
      </p:sp>
    </p:spTree>
    <p:extLst>
      <p:ext uri="{BB962C8B-B14F-4D97-AF65-F5344CB8AC3E}">
        <p14:creationId xmlns:p14="http://schemas.microsoft.com/office/powerpoint/2010/main" val="324342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Results of Analysis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475F0E-D845-40B0-8795-C9482CEC6822}"/>
              </a:ext>
            </a:extLst>
          </p:cNvPr>
          <p:cNvSpPr txBox="1"/>
          <p:nvPr/>
        </p:nvSpPr>
        <p:spPr>
          <a:xfrm>
            <a:off x="838200" y="1354865"/>
            <a:ext cx="3945399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Balanced Random Forest Model 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 see from accuracy score we had a 0.77% chance of predicting correctly a match. 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Classification Report showed an F1 score of .78 and Precision score of .84, Recall Score of .76. </a:t>
            </a:r>
          </a:p>
          <a:p>
            <a:pPr marL="0" indent="0">
              <a:buNone/>
            </a:pPr>
            <a:r>
              <a:rPr lang="en-US" sz="1200" i="1" dirty="0"/>
              <a:t>Note: Precision Score measures the proportion of correct positive predictions</a:t>
            </a:r>
          </a:p>
          <a:p>
            <a:pPr marL="0" indent="0">
              <a:buNone/>
            </a:pPr>
            <a:r>
              <a:rPr lang="en-US" sz="1200" i="1" dirty="0"/>
              <a:t>Recall Score measures the coverage of actual positive labels.</a:t>
            </a:r>
          </a:p>
          <a:p>
            <a:pPr marL="0" indent="0">
              <a:buNone/>
            </a:pPr>
            <a:r>
              <a:rPr lang="en-US" sz="1200" i="1" dirty="0"/>
              <a:t>F1 Score is the harmonic mean of the precision score and the recall score. </a:t>
            </a:r>
          </a:p>
        </p:txBody>
      </p:sp>
      <p:pic>
        <p:nvPicPr>
          <p:cNvPr id="18" name="Picture 17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093C2B0C-7543-4CBB-85A1-0CB4CC4AA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599" y="1257857"/>
            <a:ext cx="6620799" cy="2236055"/>
          </a:xfrm>
          <a:prstGeom prst="rect">
            <a:avLst/>
          </a:prstGeom>
        </p:spPr>
      </p:pic>
      <p:pic>
        <p:nvPicPr>
          <p:cNvPr id="20" name="Picture 1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5FB6B41-84C8-4AB1-95B4-623690B4AD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599" y="3317653"/>
            <a:ext cx="6561880" cy="234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14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Recommendations for future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424E6-F448-48A2-9490-55CEED87F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127"/>
            <a:ext cx="10515600" cy="4901836"/>
          </a:xfrm>
        </p:spPr>
        <p:txBody>
          <a:bodyPr>
            <a:normAutofit/>
          </a:bodyPr>
          <a:lstStyle/>
          <a:p>
            <a:endParaRPr lang="en-US" sz="2000" dirty="0">
              <a:latin typeface="Abadi" panose="020B0604020104020204" pitchFamily="34" charset="0"/>
            </a:endParaRPr>
          </a:p>
          <a:p>
            <a:r>
              <a:rPr lang="en-US" sz="2000" dirty="0">
                <a:latin typeface="Abadi" panose="020B0604020104020204" pitchFamily="34" charset="0"/>
              </a:rPr>
              <a:t>Further the feature engineering by selection of new features. </a:t>
            </a:r>
            <a:endParaRPr lang="en-US" sz="2000" dirty="0">
              <a:highlight>
                <a:srgbClr val="FFFF00"/>
              </a:highlight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88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Technologies, Languages, Tools, and Algorithms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14AB4A-25C6-460A-8B39-6B76DF0210B2}"/>
              </a:ext>
            </a:extLst>
          </p:cNvPr>
          <p:cNvSpPr txBox="1"/>
          <p:nvPr/>
        </p:nvSpPr>
        <p:spPr>
          <a:xfrm>
            <a:off x="972424" y="1367406"/>
            <a:ext cx="1504836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Development </a:t>
            </a:r>
          </a:p>
          <a:p>
            <a:pPr algn="ctr"/>
            <a:r>
              <a:rPr lang="en-US" dirty="0"/>
              <a:t>Environment</a:t>
            </a:r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EF9E2E72-5B5E-4B9B-A043-614AC697C6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39" b="20863"/>
          <a:stretch/>
        </p:blipFill>
        <p:spPr>
          <a:xfrm>
            <a:off x="1058821" y="2296554"/>
            <a:ext cx="1418439" cy="778710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78A85550-B701-4C23-A456-B7301B374D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85" y="3165554"/>
            <a:ext cx="1342938" cy="67146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65FC10B-CF65-44FD-B380-E5F8B8259A3D}"/>
              </a:ext>
            </a:extLst>
          </p:cNvPr>
          <p:cNvSpPr txBox="1"/>
          <p:nvPr/>
        </p:nvSpPr>
        <p:spPr>
          <a:xfrm>
            <a:off x="3143539" y="1367405"/>
            <a:ext cx="1443793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Management</a:t>
            </a:r>
          </a:p>
        </p:txBody>
      </p: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4FDDE11D-C089-495C-9599-26F0D88034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484" y="2396882"/>
            <a:ext cx="603902" cy="578054"/>
          </a:xfrm>
          <a:prstGeom prst="rect">
            <a:avLst/>
          </a:prstGeom>
        </p:spPr>
      </p:pic>
      <p:pic>
        <p:nvPicPr>
          <p:cNvPr id="31" name="Picture 3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02E030D-D7AA-4EE0-B4B0-8A84DF55D8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627" y="3165207"/>
            <a:ext cx="1891615" cy="613093"/>
          </a:xfrm>
          <a:prstGeom prst="rect">
            <a:avLst/>
          </a:prstGeom>
        </p:spPr>
      </p:pic>
      <p:pic>
        <p:nvPicPr>
          <p:cNvPr id="37" name="Picture 36" descr="Shape, logo&#10;&#10;Description automatically generated">
            <a:extLst>
              <a:ext uri="{FF2B5EF4-FFF2-40B4-BE49-F238E27FC236}">
                <a16:creationId xmlns:a16="http://schemas.microsoft.com/office/drawing/2014/main" id="{72F75428-F298-444F-93AD-AD73E47EA2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986" y="4094401"/>
            <a:ext cx="2134896" cy="47890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31D8DF9-F4F1-405E-A4F3-8921D2A729FF}"/>
              </a:ext>
            </a:extLst>
          </p:cNvPr>
          <p:cNvSpPr txBox="1"/>
          <p:nvPr/>
        </p:nvSpPr>
        <p:spPr>
          <a:xfrm>
            <a:off x="5495109" y="1342238"/>
            <a:ext cx="1504836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Languages  </a:t>
            </a:r>
          </a:p>
          <a:p>
            <a:pPr algn="ctr"/>
            <a:endParaRPr lang="en-US" dirty="0"/>
          </a:p>
        </p:txBody>
      </p:sp>
      <p:pic>
        <p:nvPicPr>
          <p:cNvPr id="40" name="Picture 39" descr="Logo&#10;&#10;Description automatically generated">
            <a:extLst>
              <a:ext uri="{FF2B5EF4-FFF2-40B4-BE49-F238E27FC236}">
                <a16:creationId xmlns:a16="http://schemas.microsoft.com/office/drawing/2014/main" id="{50B57FE5-3FF1-4724-98FA-9A0F53E845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755" y="2396882"/>
            <a:ext cx="911429" cy="911429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B98B109-3DED-48F3-B90E-4F91012DF052}"/>
              </a:ext>
            </a:extLst>
          </p:cNvPr>
          <p:cNvSpPr txBox="1"/>
          <p:nvPr/>
        </p:nvSpPr>
        <p:spPr>
          <a:xfrm>
            <a:off x="7951480" y="1354403"/>
            <a:ext cx="3268095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Visualization</a:t>
            </a:r>
          </a:p>
        </p:txBody>
      </p:sp>
      <p:pic>
        <p:nvPicPr>
          <p:cNvPr id="55" name="Picture 54" descr="Chart&#10;&#10;Description automatically generated">
            <a:extLst>
              <a:ext uri="{FF2B5EF4-FFF2-40B4-BE49-F238E27FC236}">
                <a16:creationId xmlns:a16="http://schemas.microsoft.com/office/drawing/2014/main" id="{E31359C8-EF8A-4D94-A514-8F2C0F1738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680" y="2339594"/>
            <a:ext cx="1148129" cy="114812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3608ECA-2429-41CD-81DD-C84023359BAD}"/>
              </a:ext>
            </a:extLst>
          </p:cNvPr>
          <p:cNvSpPr txBox="1"/>
          <p:nvPr/>
        </p:nvSpPr>
        <p:spPr>
          <a:xfrm>
            <a:off x="7951481" y="3670595"/>
            <a:ext cx="323362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Algorithms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4692B16-72CF-4E8F-80C2-901260DE1B38}"/>
              </a:ext>
            </a:extLst>
          </p:cNvPr>
          <p:cNvSpPr txBox="1"/>
          <p:nvPr/>
        </p:nvSpPr>
        <p:spPr>
          <a:xfrm>
            <a:off x="7951481" y="4132260"/>
            <a:ext cx="323729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Supervised Machine Learning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Logistic Regression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Balanced Random Forest</a:t>
            </a:r>
          </a:p>
        </p:txBody>
      </p:sp>
      <p:pic>
        <p:nvPicPr>
          <p:cNvPr id="62" name="Picture 61" descr="A picture containing shape&#10;&#10;Description automatically generated">
            <a:extLst>
              <a:ext uri="{FF2B5EF4-FFF2-40B4-BE49-F238E27FC236}">
                <a16:creationId xmlns:a16="http://schemas.microsoft.com/office/drawing/2014/main" id="{28886C1E-6A0F-4587-B948-CFEEF29DA5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659" y="4077910"/>
            <a:ext cx="1076190" cy="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523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Team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</a:rPr>
              <a:t>Blue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424E6-F448-48A2-9490-55CEED87F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127"/>
            <a:ext cx="10515600" cy="490183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badi" panose="020B0604020104020204" pitchFamily="34" charset="0"/>
              </a:rPr>
              <a:t>Gajardoni, Ana</a:t>
            </a:r>
          </a:p>
          <a:p>
            <a:r>
              <a:rPr lang="en-US" sz="3200" dirty="0">
                <a:latin typeface="Abadi" panose="020B0604020104020204" pitchFamily="34" charset="0"/>
              </a:rPr>
              <a:t>Trasher, Kristi</a:t>
            </a:r>
          </a:p>
          <a:p>
            <a:r>
              <a:rPr lang="en-US" sz="3200" dirty="0">
                <a:latin typeface="Abadi" panose="020B0604020104020204" pitchFamily="34" charset="0"/>
              </a:rPr>
              <a:t>Gonzalez, David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E8CB4E-C346-4088-9911-024E2EFF280E}"/>
              </a:ext>
            </a:extLst>
          </p:cNvPr>
          <p:cNvCxnSpPr/>
          <p:nvPr/>
        </p:nvCxnSpPr>
        <p:spPr>
          <a:xfrm>
            <a:off x="838200" y="1098959"/>
            <a:ext cx="1051560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438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71949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Dashboard Overview</a:t>
            </a:r>
          </a:p>
        </p:txBody>
      </p:sp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E3A7846-3487-44B8-8D40-6A70FDB2C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547895"/>
            <a:ext cx="9840036" cy="438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87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3B4B85B-7896-46AD-AB3E-85F1F6B720AC}"/>
              </a:ext>
            </a:extLst>
          </p:cNvPr>
          <p:cNvSpPr/>
          <p:nvPr/>
        </p:nvSpPr>
        <p:spPr>
          <a:xfrm>
            <a:off x="3804357" y="3661626"/>
            <a:ext cx="8115001" cy="510538"/>
          </a:xfrm>
          <a:prstGeom prst="rect">
            <a:avLst/>
          </a:prstGeom>
          <a:solidFill>
            <a:srgbClr val="5A3853"/>
          </a:solidFill>
          <a:ln>
            <a:solidFill>
              <a:srgbClr val="5A3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EE520D46-86D7-490C-B1B9-D6680AF5A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14"/>
            <a:ext cx="12192000" cy="30217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F9EC89-33F3-495F-B7D1-3E952835AAD5}"/>
              </a:ext>
            </a:extLst>
          </p:cNvPr>
          <p:cNvSpPr txBox="1"/>
          <p:nvPr/>
        </p:nvSpPr>
        <p:spPr>
          <a:xfrm>
            <a:off x="7531607" y="1531566"/>
            <a:ext cx="13612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badi" panose="020B0604020104020204" pitchFamily="34" charset="0"/>
              </a:rPr>
              <a:t>Topic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2B2CE1-74E3-4DD2-9366-9CB2AD9EA893}"/>
              </a:ext>
            </a:extLst>
          </p:cNvPr>
          <p:cNvSpPr/>
          <p:nvPr/>
        </p:nvSpPr>
        <p:spPr>
          <a:xfrm>
            <a:off x="7531607" y="1929367"/>
            <a:ext cx="41248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badi" panose="020B0604020104020204" pitchFamily="34" charset="0"/>
              </a:rPr>
              <a:t>Speed Dating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3D4D58-1F5C-4699-81E0-30581851B0B3}"/>
              </a:ext>
            </a:extLst>
          </p:cNvPr>
          <p:cNvSpPr/>
          <p:nvPr/>
        </p:nvSpPr>
        <p:spPr>
          <a:xfrm>
            <a:off x="159390" y="2718032"/>
            <a:ext cx="3615655" cy="710967"/>
          </a:xfrm>
          <a:prstGeom prst="rect">
            <a:avLst/>
          </a:prstGeom>
          <a:solidFill>
            <a:srgbClr val="86364D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 why we selected this topic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0AF1C-4B53-4550-97AF-AB09BCB46D74}"/>
              </a:ext>
            </a:extLst>
          </p:cNvPr>
          <p:cNvSpPr txBox="1"/>
          <p:nvPr/>
        </p:nvSpPr>
        <p:spPr>
          <a:xfrm>
            <a:off x="224870" y="3394442"/>
            <a:ext cx="3484693" cy="1015663"/>
          </a:xfrm>
          <a:prstGeom prst="rect">
            <a:avLst/>
          </a:prstGeom>
          <a:noFill/>
          <a:ln>
            <a:solidFill>
              <a:srgbClr val="90384F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badi" panose="020B0604020104020204" pitchFamily="34" charset="0"/>
              </a:rPr>
              <a:t>Fun topic that meets requirements for the machine learning project.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E035E5-AB1A-4EAE-8BD1-D6221FFCA6EB}"/>
              </a:ext>
            </a:extLst>
          </p:cNvPr>
          <p:cNvSpPr txBox="1"/>
          <p:nvPr/>
        </p:nvSpPr>
        <p:spPr>
          <a:xfrm>
            <a:off x="3896554" y="3717608"/>
            <a:ext cx="2438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Source Description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7E991D-7665-4144-95AE-76C38D476F45}"/>
              </a:ext>
            </a:extLst>
          </p:cNvPr>
          <p:cNvSpPr txBox="1"/>
          <p:nvPr/>
        </p:nvSpPr>
        <p:spPr>
          <a:xfrm>
            <a:off x="3804358" y="4227246"/>
            <a:ext cx="8115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badi" panose="020B0604020104020204" pitchFamily="34" charset="0"/>
              </a:rPr>
              <a:t>The dataset contains data that was gathered from a speed dating experiments from 2002-2004.  This experiment consisted of participants of the opposite sex engaging in a 4-minute conversation with one another. Each participant then gave a ranking on their perception of the other person for several attributes including attractiveness, sincerity, intelligence, fun, ambition, ands shared interests ,demographics, dating habits, self-perception across key attributes, beliefs on what others find valuable in a mate, and lifestyle information. Dataset contains 195 attributes.</a:t>
            </a:r>
          </a:p>
        </p:txBody>
      </p:sp>
    </p:spTree>
    <p:extLst>
      <p:ext uri="{BB962C8B-B14F-4D97-AF65-F5344CB8AC3E}">
        <p14:creationId xmlns:p14="http://schemas.microsoft.com/office/powerpoint/2010/main" val="1255629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Questions we hope to answer with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424E6-F448-48A2-9490-55CEED87F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10018"/>
            <a:ext cx="6703503" cy="3565321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badi" panose="020B0604020104020204" pitchFamily="34" charset="0"/>
              </a:rPr>
              <a:t>Can a machine learning model help in predicting and/or improving the speed dating process?</a:t>
            </a:r>
          </a:p>
          <a:p>
            <a:r>
              <a:rPr lang="en-US" sz="2000" dirty="0">
                <a:latin typeface="Abadi" panose="020B0604020104020204" pitchFamily="34" charset="0"/>
              </a:rPr>
              <a:t>Output is Match or No Match based on input data from speed dating experiment.</a:t>
            </a:r>
          </a:p>
        </p:txBody>
      </p:sp>
      <p:pic>
        <p:nvPicPr>
          <p:cNvPr id="11" name="Picture 10" descr="A picture containing yellow, glass&#10;&#10;Description automatically generated">
            <a:extLst>
              <a:ext uri="{FF2B5EF4-FFF2-40B4-BE49-F238E27FC236}">
                <a16:creationId xmlns:a16="http://schemas.microsoft.com/office/drawing/2014/main" id="{AC0A92E7-FB06-4D88-9315-9AE4F700B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983" y="1287191"/>
            <a:ext cx="3543650" cy="508919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1550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Database Creation (DB Name: </a:t>
            </a: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SpeedDate</a:t>
            </a:r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)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901E5B5-8859-4DCB-A4C6-5A530E3CD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92572"/>
            <a:ext cx="6122441" cy="3512421"/>
          </a:xfrm>
          <a:prstGeom prst="rect">
            <a:avLst/>
          </a:prstGeom>
          <a:ln w="127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A5AED88B-4C3A-4F2B-AC18-1A66B03AEF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80" y="3137484"/>
            <a:ext cx="3180411" cy="3112316"/>
          </a:xfrm>
          <a:prstGeom prst="rect">
            <a:avLst/>
          </a:prstGeom>
          <a:ln w="12700">
            <a:solidFill>
              <a:srgbClr val="3366CC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ECDE48C8-71E7-4E23-A12C-9F8444FAB9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011" y="2035278"/>
            <a:ext cx="7555565" cy="357181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652443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Data Exploration Phase Description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C02B6F66-1D86-4505-A346-08B05084AD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69" y="1743374"/>
            <a:ext cx="4869724" cy="2445312"/>
          </a:xfrm>
          <a:prstGeom prst="rect">
            <a:avLst/>
          </a:prstGeom>
          <a:ln w="9525">
            <a:solidFill>
              <a:srgbClr val="3366CC"/>
            </a:solidFill>
          </a:ln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25606ED-D4D2-4104-9E9E-3506C64E8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693" y="1442510"/>
            <a:ext cx="3620637" cy="2494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EAE04FB7-D093-453F-9546-3BFB1713F1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682" y="1310513"/>
            <a:ext cx="2494352" cy="3963628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AD322FE-4258-4129-AA50-AC78BBDAD4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69" y="4324739"/>
            <a:ext cx="10138504" cy="18988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35681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Analysis Phase Description</a:t>
            </a:r>
          </a:p>
        </p:txBody>
      </p:sp>
      <p:pic>
        <p:nvPicPr>
          <p:cNvPr id="9" name="Picture 8" descr="Table&#10;&#10;&#10;">
            <a:extLst>
              <a:ext uri="{FF2B5EF4-FFF2-40B4-BE49-F238E27FC236}">
                <a16:creationId xmlns:a16="http://schemas.microsoft.com/office/drawing/2014/main" id="{309CB320-453F-4CC4-BA03-FC0F5C955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67" y="1256362"/>
            <a:ext cx="3570411" cy="408047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21F597A2-279F-47C8-A578-52AF1C0EB1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05" y="1533762"/>
            <a:ext cx="4047619" cy="3790476"/>
          </a:xfrm>
          <a:prstGeom prst="rect">
            <a:avLst/>
          </a:prstGeom>
          <a:ln w="12700">
            <a:solidFill>
              <a:srgbClr val="3366CC"/>
            </a:solidFill>
          </a:ln>
        </p:spPr>
      </p:pic>
      <p:pic>
        <p:nvPicPr>
          <p:cNvPr id="13" name="Picture 12" descr="Table&#10;&#10;Description automatically generated with low confidence">
            <a:extLst>
              <a:ext uri="{FF2B5EF4-FFF2-40B4-BE49-F238E27FC236}">
                <a16:creationId xmlns:a16="http://schemas.microsoft.com/office/drawing/2014/main" id="{DD8AFF3D-0A69-41F7-9ED6-EC99A6557A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783" y="1315488"/>
            <a:ext cx="3850785" cy="4662385"/>
          </a:xfrm>
          <a:prstGeom prst="rect">
            <a:avLst/>
          </a:prstGeom>
          <a:ln w="12700" cap="sq">
            <a:solidFill>
              <a:srgbClr val="00B0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8E28EC-73B8-4DC2-A831-5168D4AEAEC9}"/>
              </a:ext>
            </a:extLst>
          </p:cNvPr>
          <p:cNvSpPr txBox="1"/>
          <p:nvPr/>
        </p:nvSpPr>
        <p:spPr>
          <a:xfrm>
            <a:off x="995128" y="4983189"/>
            <a:ext cx="6119496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600" b="0" i="0" u="none" strike="noStrike" baseline="0" dirty="0">
                <a:latin typeface="Arial Nova" panose="020B0504020202020204" pitchFamily="34" charset="0"/>
              </a:rPr>
              <a:t>In supervised learning the algorithms use data that is labeled. The</a:t>
            </a:r>
          </a:p>
          <a:p>
            <a:pPr algn="l"/>
            <a:r>
              <a:rPr lang="en-US" sz="1600" b="0" i="0" u="none" strike="noStrike" baseline="0" dirty="0">
                <a:latin typeface="Arial Nova" panose="020B0504020202020204" pitchFamily="34" charset="0"/>
              </a:rPr>
              <a:t>algorithm determines which label should be given to new data by</a:t>
            </a:r>
          </a:p>
          <a:p>
            <a:pPr algn="l"/>
            <a:r>
              <a:rPr lang="en-US" sz="1600" b="0" i="0" u="none" strike="noStrike" baseline="0" dirty="0">
                <a:latin typeface="Arial Nova" panose="020B0504020202020204" pitchFamily="34" charset="0"/>
              </a:rPr>
              <a:t>associating patterns to the unlabeled new data. Classification</a:t>
            </a:r>
          </a:p>
          <a:p>
            <a:pPr algn="l"/>
            <a:r>
              <a:rPr lang="en-US" sz="1600" b="0" i="0" u="none" strike="noStrike" baseline="0" dirty="0">
                <a:latin typeface="Arial Nova" panose="020B0504020202020204" pitchFamily="34" charset="0"/>
              </a:rPr>
              <a:t>Predicts the category that the unlabeled new data belongs to.</a:t>
            </a:r>
            <a:endParaRPr lang="en-US" sz="1600" dirty="0">
              <a:latin typeface="Arial Nova" panose="020B05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7F6B32-E731-4FAB-9AF8-28A9CAE2F5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890" y="3429000"/>
            <a:ext cx="2840982" cy="25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57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Results of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F629C0-04FD-435D-89CE-5AB5F370F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8533"/>
            <a:ext cx="5257800" cy="4788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Logistic Regression Model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2000" dirty="0"/>
              <a:t>We see from accuracy score we had a 0.64% chance of predicting correctly a match. </a:t>
            </a:r>
          </a:p>
          <a:p>
            <a:r>
              <a:rPr lang="en-US" sz="2000" dirty="0"/>
              <a:t>The Classification Report showed an F1 score of .82 and Precision score of .82, Recall Score of .84.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400" i="1" dirty="0"/>
              <a:t>Note: Precision Score measures the proportion of correct positive predictions</a:t>
            </a:r>
          </a:p>
          <a:p>
            <a:pPr marL="0" indent="0">
              <a:buNone/>
            </a:pPr>
            <a:r>
              <a:rPr lang="en-US" sz="1400" i="1" dirty="0"/>
              <a:t>Recall Score measures the coverage of actual positive labels.</a:t>
            </a:r>
          </a:p>
          <a:p>
            <a:pPr marL="0" indent="0">
              <a:buNone/>
            </a:pPr>
            <a:r>
              <a:rPr lang="en-US" sz="1400" i="1" dirty="0"/>
              <a:t>F1 Score is the harmonic mean of the precision score and the recall score. 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C2050BBF-E7E1-4209-A0FC-77574AA21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898" y="1174460"/>
            <a:ext cx="4848902" cy="1702376"/>
          </a:xfrm>
          <a:prstGeom prst="rect">
            <a:avLst/>
          </a:prstGeom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E1F12411-688C-4AB3-9E60-4CDB404A8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44" y="2997354"/>
            <a:ext cx="4998556" cy="289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amBlue_FinalProject_Template.potx" id="{6971B0A7-F201-4B2B-8B1E-2FB0A9FE0CAC}" vid="{F1A06353-7C6D-493A-B1B8-336EC994D7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851</TotalTime>
  <Words>638</Words>
  <Application>Microsoft Office PowerPoint</Application>
  <PresentationFormat>Widescreen</PresentationFormat>
  <Paragraphs>93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Abadi</vt:lpstr>
      <vt:lpstr>Arial</vt:lpstr>
      <vt:lpstr>Arial Narrow</vt:lpstr>
      <vt:lpstr>Arial Nova</vt:lpstr>
      <vt:lpstr>Arial Rounded MT Bold</vt:lpstr>
      <vt:lpstr>Arial Unicode MS</vt:lpstr>
      <vt:lpstr>Calibri</vt:lpstr>
      <vt:lpstr>Calibri Light</vt:lpstr>
      <vt:lpstr>Proxima Nova</vt:lpstr>
      <vt:lpstr>Roboto</vt:lpstr>
      <vt:lpstr>Office Theme</vt:lpstr>
      <vt:lpstr>PowerPoint Presentation</vt:lpstr>
      <vt:lpstr>Team Blue</vt:lpstr>
      <vt:lpstr>Dashboard Overview</vt:lpstr>
      <vt:lpstr>PowerPoint Presentation</vt:lpstr>
      <vt:lpstr>Questions we hope to answer with the data</vt:lpstr>
      <vt:lpstr>Database Creation (DB Name: SpeedDate)</vt:lpstr>
      <vt:lpstr>Data Exploration Phase Description</vt:lpstr>
      <vt:lpstr>Analysis Phase Description</vt:lpstr>
      <vt:lpstr>Results of Analysis</vt:lpstr>
      <vt:lpstr>Results of Analysis</vt:lpstr>
      <vt:lpstr>Recommendations for future analysis</vt:lpstr>
      <vt:lpstr>Technologies, Languages, Tools, and Algorithms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Gonzalez, David G</dc:creator>
  <cp:lastModifiedBy>kristi thrasher</cp:lastModifiedBy>
  <cp:revision>40</cp:revision>
  <dcterms:created xsi:type="dcterms:W3CDTF">2022-04-07T15:01:20Z</dcterms:created>
  <dcterms:modified xsi:type="dcterms:W3CDTF">2022-04-26T01:33:23Z</dcterms:modified>
</cp:coreProperties>
</file>